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23" d="100"/>
          <a:sy n="23" d="100"/>
        </p:scale>
        <p:origin x="9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2020-04-24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2020-04-24</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wmf"/><Relationship Id="rId17" Type="http://schemas.openxmlformats.org/officeDocument/2006/relationships/image" Target="../media/image6.pn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9.png"/><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emf"/><Relationship Id="rId15" Type="http://schemas.openxmlformats.org/officeDocument/2006/relationships/image" Target="../media/image13.png"/><Relationship Id="rId19"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2946400" y="4063026"/>
            <a:ext cx="24841200" cy="4756509"/>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0" dirty="0">
                <a:ln w="28575">
                  <a:noFill/>
                  <a:prstDash val="dash"/>
                </a:ln>
                <a:solidFill>
                  <a:schemeClr val="tx1"/>
                </a:solidFill>
                <a:latin typeface="Times New Roman" panose="02020603050405020304" pitchFamily="18" charset="0"/>
                <a:cs typeface="Times New Roman" panose="02020603050405020304" pitchFamily="18" charset="0"/>
              </a:rPr>
              <a:t>Charge Sensitive Amplifier for Pulse Signal </a:t>
            </a:r>
          </a:p>
          <a:p>
            <a:pPr algn="ctr"/>
            <a:r>
              <a:rPr lang="en-US" altLang="ko-KR" sz="7000" dirty="0">
                <a:ln w="28575">
                  <a:noFill/>
                  <a:prstDash val="dash"/>
                </a:ln>
                <a:solidFill>
                  <a:schemeClr val="tx1"/>
                </a:solidFill>
                <a:latin typeface="Times New Roman" panose="02020603050405020304" pitchFamily="18" charset="0"/>
                <a:cs typeface="Times New Roman" panose="02020603050405020304" pitchFamily="18" charset="0"/>
              </a:rPr>
              <a:t>Processing in Gamma-Ray Detection</a:t>
            </a:r>
          </a:p>
          <a:p>
            <a:pPr algn="ctr"/>
            <a:endParaRPr lang="en-US" altLang="ko-KR" sz="4000" dirty="0">
              <a:ln w="28575">
                <a:noFill/>
                <a:prstDash val="dash"/>
              </a:ln>
              <a:solidFill>
                <a:schemeClr val="tx1"/>
              </a:solidFill>
              <a:latin typeface="Times New Roman" panose="02020603050405020304" pitchFamily="18" charset="0"/>
              <a:cs typeface="Times New Roman" panose="02020603050405020304" pitchFamily="18" charset="0"/>
            </a:endParaRPr>
          </a:p>
          <a:p>
            <a:pPr algn="ctr"/>
            <a:r>
              <a:rPr lang="en-US" altLang="ko-KR" sz="4000" dirty="0" err="1">
                <a:ln w="28575">
                  <a:noFill/>
                  <a:prstDash val="dash"/>
                </a:ln>
                <a:solidFill>
                  <a:schemeClr val="tx1"/>
                </a:solidFill>
                <a:latin typeface="Times New Roman" panose="02020603050405020304" pitchFamily="18" charset="0"/>
                <a:cs typeface="Times New Roman" panose="02020603050405020304" pitchFamily="18" charset="0"/>
              </a:rPr>
              <a:t>Su-Jin</a:t>
            </a:r>
            <a:r>
              <a:rPr lang="en-US" altLang="ko-KR" sz="4000" dirty="0">
                <a:ln w="28575">
                  <a:noFill/>
                  <a:prstDash val="dash"/>
                </a:ln>
                <a:solidFill>
                  <a:schemeClr val="tx1"/>
                </a:solidFill>
                <a:latin typeface="Times New Roman" panose="02020603050405020304" pitchFamily="18" charset="0"/>
                <a:cs typeface="Times New Roman" panose="02020603050405020304" pitchFamily="18" charset="0"/>
              </a:rPr>
              <a:t> Jeon, Jae-Sang Lee, Seok-Ho Hong</a:t>
            </a:r>
            <a:r>
              <a:rPr lang="en-US" altLang="ko-KR" sz="4000">
                <a:ln w="28575">
                  <a:noFill/>
                  <a:prstDash val="dash"/>
                </a:ln>
                <a:solidFill>
                  <a:schemeClr val="tx1"/>
                </a:solidFill>
                <a:latin typeface="Times New Roman" panose="02020603050405020304" pitchFamily="18" charset="0"/>
                <a:cs typeface="Times New Roman" panose="02020603050405020304" pitchFamily="18" charset="0"/>
              </a:rPr>
              <a:t>, Yong-</a:t>
            </a:r>
            <a:r>
              <a:rPr lang="en-US" altLang="ko-KR" sz="4000" dirty="0" err="1">
                <a:ln w="28575">
                  <a:noFill/>
                  <a:prstDash val="dash"/>
                </a:ln>
                <a:solidFill>
                  <a:schemeClr val="tx1"/>
                </a:solidFill>
                <a:latin typeface="Times New Roman" panose="02020603050405020304" pitchFamily="18" charset="0"/>
                <a:cs typeface="Times New Roman" panose="02020603050405020304" pitchFamily="18" charset="0"/>
              </a:rPr>
              <a:t>Jin</a:t>
            </a:r>
            <a:r>
              <a:rPr lang="en-US" altLang="ko-KR" sz="4000" dirty="0">
                <a:ln w="28575">
                  <a:noFill/>
                  <a:prstDash val="dash"/>
                </a:ln>
                <a:solidFill>
                  <a:schemeClr val="tx1"/>
                </a:solidFill>
                <a:latin typeface="Times New Roman" panose="02020603050405020304" pitchFamily="18" charset="0"/>
                <a:cs typeface="Times New Roman" panose="02020603050405020304" pitchFamily="18" charset="0"/>
              </a:rPr>
              <a:t> Kim and Young-Wan Choi</a:t>
            </a:r>
          </a:p>
          <a:p>
            <a:pPr algn="ctr"/>
            <a:r>
              <a:rPr lang="en-US" altLang="ko-KR" sz="4000" dirty="0">
                <a:ln w="28575">
                  <a:noFill/>
                  <a:prstDash val="dash"/>
                </a:ln>
                <a:solidFill>
                  <a:schemeClr val="tx1"/>
                </a:solidFill>
                <a:latin typeface="Times New Roman" panose="02020603050405020304" pitchFamily="18" charset="0"/>
                <a:cs typeface="Times New Roman" panose="02020603050405020304" pitchFamily="18" charset="0"/>
              </a:rPr>
              <a:t>Department of Electrical and Electronics Engineering, Chung-Ang University, Seoul 156-756, Korea</a:t>
            </a:r>
          </a:p>
          <a:p>
            <a:pPr algn="ctr"/>
            <a:r>
              <a:rPr lang="en-US" altLang="ko-KR" sz="4000" dirty="0">
                <a:ln w="28575">
                  <a:noFill/>
                  <a:prstDash val="dash"/>
                </a:ln>
                <a:solidFill>
                  <a:schemeClr val="tx1"/>
                </a:solidFill>
                <a:latin typeface="Times New Roman" panose="02020603050405020304" pitchFamily="18" charset="0"/>
                <a:cs typeface="Times New Roman" panose="02020603050405020304" pitchFamily="18" charset="0"/>
              </a:rPr>
              <a:t>ychoi@cau.ac.kr</a:t>
            </a:r>
          </a:p>
        </p:txBody>
      </p:sp>
      <p:sp>
        <p:nvSpPr>
          <p:cNvPr id="6" name="모서리가 둥근 직사각형 5"/>
          <p:cNvSpPr/>
          <p:nvPr/>
        </p:nvSpPr>
        <p:spPr>
          <a:xfrm>
            <a:off x="2946400" y="9585925"/>
            <a:ext cx="24841200" cy="745694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n w="28575">
                <a:noFill/>
                <a:prstDash val="dash"/>
              </a:ln>
              <a:solidFill>
                <a:schemeClr val="tx1"/>
              </a:solidFill>
            </a:endParaRPr>
          </a:p>
        </p:txBody>
      </p:sp>
      <p:sp>
        <p:nvSpPr>
          <p:cNvPr id="207" name="TextBox 206">
            <a:extLst>
              <a:ext uri="{FF2B5EF4-FFF2-40B4-BE49-F238E27FC236}">
                <a16:creationId xmlns:a16="http://schemas.microsoft.com/office/drawing/2014/main" id="{3C6D19AD-33FC-43FA-AD35-78078343E149}"/>
              </a:ext>
            </a:extLst>
          </p:cNvPr>
          <p:cNvSpPr txBox="1"/>
          <p:nvPr/>
        </p:nvSpPr>
        <p:spPr>
          <a:xfrm>
            <a:off x="3915604" y="9781321"/>
            <a:ext cx="8455347" cy="769441"/>
          </a:xfrm>
          <a:prstGeom prst="rect">
            <a:avLst/>
          </a:prstGeom>
          <a:noFill/>
        </p:spPr>
        <p:txBody>
          <a:bodyPr wrap="square" rtlCol="0">
            <a:spAutoFit/>
          </a:bodyPr>
          <a:lstStyle/>
          <a:p>
            <a:pPr marL="504000" indent="-360000">
              <a:buFont typeface="Arial" panose="020B0604020202020204" pitchFamily="34" charset="0"/>
              <a:buChar char="•"/>
            </a:pPr>
            <a:r>
              <a:rPr lang="en-US" altLang="ko-KR" sz="4400" b="1" dirty="0">
                <a:latin typeface="Times New Roman" panose="02020603050405020304" pitchFamily="18" charset="0"/>
                <a:cs typeface="Times New Roman" panose="02020603050405020304" pitchFamily="18" charset="0"/>
              </a:rPr>
              <a:t>Nuclear medicine imaging</a:t>
            </a:r>
            <a:endParaRPr lang="ko-KR" altLang="en-US" sz="4400" b="1" dirty="0">
              <a:latin typeface="Times New Roman" panose="02020603050405020304" pitchFamily="18" charset="0"/>
              <a:cs typeface="Times New Roman" panose="02020603050405020304" pitchFamily="18" charset="0"/>
            </a:endParaRPr>
          </a:p>
        </p:txBody>
      </p:sp>
      <p:sp>
        <p:nvSpPr>
          <p:cNvPr id="211" name="TextBox 210">
            <a:extLst>
              <a:ext uri="{FF2B5EF4-FFF2-40B4-BE49-F238E27FC236}">
                <a16:creationId xmlns:a16="http://schemas.microsoft.com/office/drawing/2014/main" id="{ECA05AA5-ECD4-4AC2-ADF9-E7B05A45CA41}"/>
              </a:ext>
            </a:extLst>
          </p:cNvPr>
          <p:cNvSpPr txBox="1"/>
          <p:nvPr/>
        </p:nvSpPr>
        <p:spPr>
          <a:xfrm>
            <a:off x="4442167" y="10698486"/>
            <a:ext cx="9204706" cy="6093976"/>
          </a:xfrm>
          <a:prstGeom prst="rect">
            <a:avLst/>
          </a:prstGeom>
          <a:noFill/>
        </p:spPr>
        <p:txBody>
          <a:bodyPr wrap="square" rtlCol="0" anchor="ctr">
            <a:spAutoFit/>
          </a:bodyPr>
          <a:lstStyle/>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As the number of channel in 2D array determine the limitation of the source position, gamma-ray imaging system consists of multi-channel to improve resolution. </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Each channel has its expected range of source represented circle and overlapped part is a position of source.</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By using more than 1024 multi-channel array detection system, enhanced probability of source position and more detailed image can be obtained.</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Both energy resolution and accurate positioning are very important in limiting the uncertainty in the cone-of-response for each event in the Compton imaging system.</a:t>
            </a:r>
          </a:p>
        </p:txBody>
      </p:sp>
      <p:sp>
        <p:nvSpPr>
          <p:cNvPr id="402" name="모서리가 둥근 직사각형 5">
            <a:extLst>
              <a:ext uri="{FF2B5EF4-FFF2-40B4-BE49-F238E27FC236}">
                <a16:creationId xmlns:a16="http://schemas.microsoft.com/office/drawing/2014/main" id="{F0AC20FE-E89A-4F1C-B542-7CDD77267EAA}"/>
              </a:ext>
            </a:extLst>
          </p:cNvPr>
          <p:cNvSpPr/>
          <p:nvPr/>
        </p:nvSpPr>
        <p:spPr>
          <a:xfrm>
            <a:off x="2946400" y="17334113"/>
            <a:ext cx="24841200" cy="9474347"/>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n w="28575">
                <a:noFill/>
                <a:prstDash val="dash"/>
              </a:ln>
              <a:solidFill>
                <a:schemeClr val="tx1"/>
              </a:solidFill>
            </a:endParaRPr>
          </a:p>
        </p:txBody>
      </p:sp>
      <p:sp>
        <p:nvSpPr>
          <p:cNvPr id="403" name="TextBox 402">
            <a:extLst>
              <a:ext uri="{FF2B5EF4-FFF2-40B4-BE49-F238E27FC236}">
                <a16:creationId xmlns:a16="http://schemas.microsoft.com/office/drawing/2014/main" id="{16A632AD-70AE-4161-97AB-C528D74BB959}"/>
              </a:ext>
            </a:extLst>
          </p:cNvPr>
          <p:cNvSpPr txBox="1"/>
          <p:nvPr/>
        </p:nvSpPr>
        <p:spPr>
          <a:xfrm>
            <a:off x="3915604" y="17688447"/>
            <a:ext cx="9033480" cy="769441"/>
          </a:xfrm>
          <a:prstGeom prst="rect">
            <a:avLst/>
          </a:prstGeom>
          <a:noFill/>
        </p:spPr>
        <p:txBody>
          <a:bodyPr wrap="square" rtlCol="0">
            <a:spAutoFit/>
          </a:bodyPr>
          <a:lstStyle/>
          <a:p>
            <a:pPr marL="504000" indent="-360000">
              <a:buFont typeface="Arial" panose="020B0604020202020204" pitchFamily="34" charset="0"/>
              <a:buChar char="•"/>
            </a:pPr>
            <a:r>
              <a:rPr lang="en-US" altLang="ko-KR" sz="4400" b="1" dirty="0">
                <a:latin typeface="Times New Roman" panose="02020603050405020304" pitchFamily="18" charset="0"/>
                <a:cs typeface="Times New Roman" panose="02020603050405020304" pitchFamily="18" charset="0"/>
              </a:rPr>
              <a:t>Channel number reduced method</a:t>
            </a:r>
            <a:endParaRPr lang="ko-KR" altLang="en-US" sz="4400" b="1" dirty="0">
              <a:latin typeface="Times New Roman" panose="02020603050405020304" pitchFamily="18" charset="0"/>
              <a:cs typeface="Times New Roman" panose="02020603050405020304" pitchFamily="18" charset="0"/>
            </a:endParaRPr>
          </a:p>
        </p:txBody>
      </p:sp>
      <p:pic>
        <p:nvPicPr>
          <p:cNvPr id="404" name="그림 1">
            <a:extLst>
              <a:ext uri="{FF2B5EF4-FFF2-40B4-BE49-F238E27FC236}">
                <a16:creationId xmlns:a16="http://schemas.microsoft.com/office/drawing/2014/main" id="{ED0C3634-613E-4950-A53A-7A30D24C8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167" y="18701554"/>
            <a:ext cx="12053240" cy="416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5" name="TextBox 404">
            <a:extLst>
              <a:ext uri="{FF2B5EF4-FFF2-40B4-BE49-F238E27FC236}">
                <a16:creationId xmlns:a16="http://schemas.microsoft.com/office/drawing/2014/main" id="{1A57638D-5BC5-46BA-91FE-EC69EDD657EB}"/>
              </a:ext>
            </a:extLst>
          </p:cNvPr>
          <p:cNvSpPr txBox="1"/>
          <p:nvPr/>
        </p:nvSpPr>
        <p:spPr>
          <a:xfrm>
            <a:off x="4557535" y="23004015"/>
            <a:ext cx="9624967" cy="2246769"/>
          </a:xfrm>
          <a:prstGeom prst="rect">
            <a:avLst/>
          </a:prstGeom>
          <a:noFill/>
        </p:spPr>
        <p:txBody>
          <a:bodyPr wrap="square" rtlCol="0" anchor="ctr">
            <a:spAutoFit/>
          </a:bodyPr>
          <a:lstStyle/>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Multi channel outputs can be reduced to 4 output channel.</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System size and power consumption can be reduced.</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Four distributed current pulses have information such as detected position, energy and time.</a:t>
            </a:r>
          </a:p>
        </p:txBody>
      </p:sp>
      <p:pic>
        <p:nvPicPr>
          <p:cNvPr id="1026" name="그림 1">
            <a:extLst>
              <a:ext uri="{FF2B5EF4-FFF2-40B4-BE49-F238E27FC236}">
                <a16:creationId xmlns:a16="http://schemas.microsoft.com/office/drawing/2014/main" id="{8CEB2307-5817-4390-9A05-87DD122ED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9236" y="21797047"/>
            <a:ext cx="6080527" cy="418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TextBox 405">
            <a:extLst>
              <a:ext uri="{FF2B5EF4-FFF2-40B4-BE49-F238E27FC236}">
                <a16:creationId xmlns:a16="http://schemas.microsoft.com/office/drawing/2014/main" id="{CA88BECB-C7F3-43B1-A0FE-6BD39C646D27}"/>
              </a:ext>
            </a:extLst>
          </p:cNvPr>
          <p:cNvSpPr txBox="1"/>
          <p:nvPr/>
        </p:nvSpPr>
        <p:spPr>
          <a:xfrm>
            <a:off x="16435599" y="17688447"/>
            <a:ext cx="9033480" cy="769441"/>
          </a:xfrm>
          <a:prstGeom prst="rect">
            <a:avLst/>
          </a:prstGeom>
          <a:noFill/>
        </p:spPr>
        <p:txBody>
          <a:bodyPr wrap="square" rtlCol="0">
            <a:spAutoFit/>
          </a:bodyPr>
          <a:lstStyle/>
          <a:p>
            <a:pPr marL="504000" indent="-360000">
              <a:buFont typeface="Arial" panose="020B0604020202020204" pitchFamily="34" charset="0"/>
              <a:buChar char="•"/>
            </a:pPr>
            <a:r>
              <a:rPr lang="en-US" altLang="ko-KR" sz="4400" b="1" dirty="0">
                <a:latin typeface="Times New Roman" panose="02020603050405020304" pitchFamily="18" charset="0"/>
                <a:cs typeface="Times New Roman" panose="02020603050405020304" pitchFamily="18" charset="0"/>
              </a:rPr>
              <a:t>Charge sensitive amplifier</a:t>
            </a:r>
            <a:endParaRPr lang="ko-KR" altLang="en-US" sz="4400" b="1" dirty="0">
              <a:latin typeface="Times New Roman" panose="02020603050405020304" pitchFamily="18" charset="0"/>
              <a:cs typeface="Times New Roman" panose="02020603050405020304" pitchFamily="18" charset="0"/>
            </a:endParaRPr>
          </a:p>
        </p:txBody>
      </p:sp>
      <p:pic>
        <p:nvPicPr>
          <p:cNvPr id="407" name="그림 406">
            <a:extLst>
              <a:ext uri="{FF2B5EF4-FFF2-40B4-BE49-F238E27FC236}">
                <a16:creationId xmlns:a16="http://schemas.microsoft.com/office/drawing/2014/main" id="{E881E662-F6CD-482F-85E1-61659C6FF3C7}"/>
              </a:ext>
            </a:extLst>
          </p:cNvPr>
          <p:cNvPicPr>
            <a:picLocks noChangeAspect="1"/>
          </p:cNvPicPr>
          <p:nvPr/>
        </p:nvPicPr>
        <p:blipFill>
          <a:blip r:embed="rId5"/>
          <a:stretch>
            <a:fillRect/>
          </a:stretch>
        </p:blipFill>
        <p:spPr>
          <a:xfrm>
            <a:off x="16730190" y="21870031"/>
            <a:ext cx="3394261" cy="4020049"/>
          </a:xfrm>
          <a:prstGeom prst="rect">
            <a:avLst/>
          </a:prstGeom>
        </p:spPr>
      </p:pic>
      <p:sp>
        <p:nvSpPr>
          <p:cNvPr id="408" name="TextBox 407">
            <a:extLst>
              <a:ext uri="{FF2B5EF4-FFF2-40B4-BE49-F238E27FC236}">
                <a16:creationId xmlns:a16="http://schemas.microsoft.com/office/drawing/2014/main" id="{1AE5FA60-4237-4F6B-8AEB-A852683B4B59}"/>
              </a:ext>
            </a:extLst>
          </p:cNvPr>
          <p:cNvSpPr txBox="1"/>
          <p:nvPr/>
        </p:nvSpPr>
        <p:spPr>
          <a:xfrm>
            <a:off x="16901065" y="18470231"/>
            <a:ext cx="9624967" cy="1169551"/>
          </a:xfrm>
          <a:prstGeom prst="rect">
            <a:avLst/>
          </a:prstGeom>
          <a:noFill/>
        </p:spPr>
        <p:txBody>
          <a:bodyPr wrap="square" rtlCol="0" anchor="ctr">
            <a:spAutoFit/>
          </a:bodyPr>
          <a:lstStyle/>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Convert current signal → voltage signal</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Integrating the current signal</a:t>
            </a:r>
          </a:p>
        </p:txBody>
      </p:sp>
      <p:graphicFrame>
        <p:nvGraphicFramePr>
          <p:cNvPr id="410" name="개체 409">
            <a:extLst>
              <a:ext uri="{FF2B5EF4-FFF2-40B4-BE49-F238E27FC236}">
                <a16:creationId xmlns:a16="http://schemas.microsoft.com/office/drawing/2014/main" id="{F1C09353-5880-41C9-8FB0-F34744BFC9EF}"/>
              </a:ext>
            </a:extLst>
          </p:cNvPr>
          <p:cNvGraphicFramePr>
            <a:graphicFrameLocks noChangeAspect="1"/>
          </p:cNvGraphicFramePr>
          <p:nvPr>
            <p:extLst>
              <p:ext uri="{D42A27DB-BD31-4B8C-83A1-F6EECF244321}">
                <p14:modId xmlns:p14="http://schemas.microsoft.com/office/powerpoint/2010/main" val="1322272380"/>
              </p:ext>
            </p:extLst>
          </p:nvPr>
        </p:nvGraphicFramePr>
        <p:xfrm>
          <a:off x="18218480" y="19902365"/>
          <a:ext cx="7200239" cy="1632099"/>
        </p:xfrm>
        <a:graphic>
          <a:graphicData uri="http://schemas.openxmlformats.org/presentationml/2006/ole">
            <mc:AlternateContent xmlns:mc="http://schemas.openxmlformats.org/markup-compatibility/2006">
              <mc:Choice xmlns:v="urn:schemas-microsoft-com:vml" Requires="v">
                <p:oleObj spid="_x0000_s1036" name="Equation" r:id="rId6" imgW="3136680" imgH="711000" progId="Equation.DSMT4">
                  <p:embed/>
                </p:oleObj>
              </mc:Choice>
              <mc:Fallback>
                <p:oleObj name="Equation" r:id="rId6" imgW="3136680" imgH="711000" progId="Equation.DSMT4">
                  <p:embed/>
                  <p:pic>
                    <p:nvPicPr>
                      <p:cNvPr id="268" name="개체 2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18480" y="19902365"/>
                        <a:ext cx="7200239" cy="1632099"/>
                      </a:xfrm>
                      <a:prstGeom prst="rect">
                        <a:avLst/>
                      </a:prstGeom>
                      <a:noFill/>
                      <a:ln w="15875">
                        <a:solidFill>
                          <a:schemeClr val="accent2"/>
                        </a:solidFill>
                      </a:ln>
                    </p:spPr>
                  </p:pic>
                </p:oleObj>
              </mc:Fallback>
            </mc:AlternateContent>
          </a:graphicData>
        </a:graphic>
      </p:graphicFrame>
      <p:sp>
        <p:nvSpPr>
          <p:cNvPr id="411" name="타원 410">
            <a:extLst>
              <a:ext uri="{FF2B5EF4-FFF2-40B4-BE49-F238E27FC236}">
                <a16:creationId xmlns:a16="http://schemas.microsoft.com/office/drawing/2014/main" id="{65677A45-6DF0-4A79-AFE5-1BDBDE4314CF}"/>
              </a:ext>
            </a:extLst>
          </p:cNvPr>
          <p:cNvSpPr/>
          <p:nvPr/>
        </p:nvSpPr>
        <p:spPr bwMode="auto">
          <a:xfrm>
            <a:off x="18492352" y="21586745"/>
            <a:ext cx="1632099" cy="163209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2400" b="1" i="0" u="none" strike="noStrike" cap="none" normalizeH="0" baseline="0">
              <a:ln>
                <a:noFill/>
              </a:ln>
              <a:solidFill>
                <a:schemeClr val="tx1"/>
              </a:solidFill>
              <a:effectLst/>
              <a:latin typeface="굴림" charset="-127"/>
              <a:ea typeface="굴림" charset="-127"/>
            </a:endParaRPr>
          </a:p>
        </p:txBody>
      </p:sp>
      <p:sp>
        <p:nvSpPr>
          <p:cNvPr id="412" name="오른쪽 화살표 265">
            <a:extLst>
              <a:ext uri="{FF2B5EF4-FFF2-40B4-BE49-F238E27FC236}">
                <a16:creationId xmlns:a16="http://schemas.microsoft.com/office/drawing/2014/main" id="{7BEE6F3E-BFF8-4D13-B88A-D22FEF3BCAC4}"/>
              </a:ext>
            </a:extLst>
          </p:cNvPr>
          <p:cNvSpPr/>
          <p:nvPr/>
        </p:nvSpPr>
        <p:spPr bwMode="auto">
          <a:xfrm rot="1289411">
            <a:off x="20222103" y="22394734"/>
            <a:ext cx="933753" cy="339199"/>
          </a:xfrm>
          <a:prstGeom prst="right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2400" b="1" i="0" u="none" strike="noStrike" cap="none" normalizeH="0" baseline="0">
              <a:ln>
                <a:noFill/>
              </a:ln>
              <a:solidFill>
                <a:schemeClr val="tx1"/>
              </a:solidFill>
              <a:effectLst/>
              <a:latin typeface="굴림" charset="-127"/>
              <a:ea typeface="굴림" charset="-127"/>
            </a:endParaRPr>
          </a:p>
        </p:txBody>
      </p:sp>
      <p:grpSp>
        <p:nvGrpSpPr>
          <p:cNvPr id="413" name="그룹 412">
            <a:extLst>
              <a:ext uri="{FF2B5EF4-FFF2-40B4-BE49-F238E27FC236}">
                <a16:creationId xmlns:a16="http://schemas.microsoft.com/office/drawing/2014/main" id="{A3D85C63-A937-475A-9513-69017B1BFF03}"/>
              </a:ext>
            </a:extLst>
          </p:cNvPr>
          <p:cNvGrpSpPr/>
          <p:nvPr/>
        </p:nvGrpSpPr>
        <p:grpSpPr>
          <a:xfrm>
            <a:off x="5035392" y="25392007"/>
            <a:ext cx="9373130" cy="1047748"/>
            <a:chOff x="704993" y="4217542"/>
            <a:chExt cx="3858709" cy="886975"/>
          </a:xfrm>
        </p:grpSpPr>
        <p:sp>
          <p:nvSpPr>
            <p:cNvPr id="414" name="직사각형 413">
              <a:extLst>
                <a:ext uri="{FF2B5EF4-FFF2-40B4-BE49-F238E27FC236}">
                  <a16:creationId xmlns:a16="http://schemas.microsoft.com/office/drawing/2014/main" id="{733D0B15-4D78-4260-85A7-523657B965DA}"/>
                </a:ext>
              </a:extLst>
            </p:cNvPr>
            <p:cNvSpPr/>
            <p:nvPr/>
          </p:nvSpPr>
          <p:spPr bwMode="auto">
            <a:xfrm>
              <a:off x="704993" y="4217542"/>
              <a:ext cx="3858709" cy="886975"/>
            </a:xfrm>
            <a:prstGeom prst="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2400" b="1" i="0" u="none" strike="noStrike" cap="none" normalizeH="0" baseline="0">
                <a:ln>
                  <a:noFill/>
                </a:ln>
                <a:solidFill>
                  <a:schemeClr val="tx1"/>
                </a:solidFill>
                <a:effectLst/>
                <a:latin typeface="굴림" charset="-127"/>
                <a:ea typeface="굴림" charset="-127"/>
              </a:endParaRPr>
            </a:p>
          </p:txBody>
        </p:sp>
        <mc:AlternateContent xmlns:mc="http://schemas.openxmlformats.org/markup-compatibility/2006" xmlns:a14="http://schemas.microsoft.com/office/drawing/2010/main">
          <mc:Choice Requires="a14">
            <p:sp>
              <p:nvSpPr>
                <p:cNvPr id="415" name="직사각형 414">
                  <a:extLst>
                    <a:ext uri="{FF2B5EF4-FFF2-40B4-BE49-F238E27FC236}">
                      <a16:creationId xmlns:a16="http://schemas.microsoft.com/office/drawing/2014/main" id="{6A24BA5B-CE05-41C1-8035-923FD55EFA20}"/>
                    </a:ext>
                  </a:extLst>
                </p:cNvPr>
                <p:cNvSpPr/>
                <p:nvPr/>
              </p:nvSpPr>
              <p:spPr>
                <a:xfrm>
                  <a:off x="719715" y="4335534"/>
                  <a:ext cx="1877516" cy="6125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ko-KR" altLang="en-US" sz="2000" b="1" i="1" smtClean="0">
                            <a:latin typeface="Cambria Math" panose="02040503050406030204" pitchFamily="18" charset="0"/>
                          </a:rPr>
                          <m:t>𝑿</m:t>
                        </m:r>
                        <m:r>
                          <a:rPr lang="ko-KR" altLang="en-US" sz="2000" b="1" i="0">
                            <a:latin typeface="Cambria Math" panose="02040503050406030204" pitchFamily="18" charset="0"/>
                          </a:rPr>
                          <m:t>=</m:t>
                        </m:r>
                        <m:f>
                          <m:fPr>
                            <m:ctrlPr>
                              <a:rPr lang="ko-KR" altLang="en-US" sz="2000" b="1" i="1">
                                <a:latin typeface="Cambria Math" panose="02040503050406030204" pitchFamily="18" charset="0"/>
                              </a:rPr>
                            </m:ctrlPr>
                          </m:fPr>
                          <m:num>
                            <m:d>
                              <m:dPr>
                                <m:ctrlPr>
                                  <a:rPr lang="en-US" altLang="ko-KR" sz="2000" b="1" i="1" smtClean="0">
                                    <a:latin typeface="Cambria Math" panose="02040503050406030204" pitchFamily="18" charset="0"/>
                                  </a:rPr>
                                </m:ctrlPr>
                              </m:dPr>
                              <m:e>
                                <m:r>
                                  <a:rPr lang="ko-KR" altLang="en-US" sz="2000" b="1" i="1">
                                    <a:latin typeface="Cambria Math" panose="02040503050406030204" pitchFamily="18" charset="0"/>
                                  </a:rPr>
                                  <m:t>𝑨</m:t>
                                </m:r>
                                <m:r>
                                  <a:rPr lang="en-US" altLang="ko-KR" sz="2000" b="1" i="1" baseline="-25000" smtClean="0">
                                    <a:latin typeface="Cambria Math" panose="02040503050406030204" pitchFamily="18" charset="0"/>
                                  </a:rPr>
                                  <m:t>𝒑𝒆𝒂𝒌</m:t>
                                </m:r>
                                <m:r>
                                  <a:rPr lang="ko-KR" altLang="en-US" sz="2000" b="1" i="0">
                                    <a:latin typeface="Cambria Math" panose="02040503050406030204" pitchFamily="18" charset="0"/>
                                  </a:rPr>
                                  <m:t>+</m:t>
                                </m:r>
                                <m:r>
                                  <a:rPr lang="en-US" altLang="ko-KR" sz="2000" b="1" i="1" smtClean="0">
                                    <a:latin typeface="Cambria Math" panose="02040503050406030204" pitchFamily="18" charset="0"/>
                                  </a:rPr>
                                  <m:t>𝑩</m:t>
                                </m:r>
                                <m:r>
                                  <a:rPr lang="en-US" altLang="ko-KR" sz="2000" b="1" i="1" baseline="-25000">
                                    <a:latin typeface="Cambria Math" panose="02040503050406030204" pitchFamily="18" charset="0"/>
                                  </a:rPr>
                                  <m:t>𝒑𝒆𝒂𝒌</m:t>
                                </m:r>
                              </m:e>
                            </m:d>
                            <m:r>
                              <a:rPr lang="en-US" altLang="ko-KR" sz="2000" b="1" i="1">
                                <a:latin typeface="Cambria Math" panose="02040503050406030204" pitchFamily="18" charset="0"/>
                              </a:rPr>
                              <m:t>−(</m:t>
                            </m:r>
                            <m:r>
                              <a:rPr lang="en-US" altLang="ko-KR" sz="2000" b="1" i="1" smtClean="0">
                                <a:latin typeface="Cambria Math" panose="02040503050406030204" pitchFamily="18" charset="0"/>
                              </a:rPr>
                              <m:t>𝑪</m:t>
                            </m:r>
                            <m:r>
                              <a:rPr lang="en-US" altLang="ko-KR" sz="2000" b="1" i="1" baseline="-25000">
                                <a:latin typeface="Cambria Math" panose="02040503050406030204" pitchFamily="18" charset="0"/>
                              </a:rPr>
                              <m:t>𝒑𝒆𝒂𝒌</m:t>
                            </m:r>
                            <m:r>
                              <a:rPr lang="ko-KR" altLang="en-US" sz="2000" b="1">
                                <a:latin typeface="Cambria Math" panose="02040503050406030204" pitchFamily="18" charset="0"/>
                              </a:rPr>
                              <m:t>+</m:t>
                            </m:r>
                            <m:r>
                              <a:rPr lang="en-US" altLang="ko-KR" sz="2000" b="1" i="1" smtClean="0">
                                <a:latin typeface="Cambria Math" panose="02040503050406030204" pitchFamily="18" charset="0"/>
                              </a:rPr>
                              <m:t>𝑫</m:t>
                            </m:r>
                            <m:r>
                              <a:rPr lang="en-US" altLang="ko-KR" sz="2000" b="1" i="1" baseline="-25000">
                                <a:latin typeface="Cambria Math" panose="02040503050406030204" pitchFamily="18" charset="0"/>
                              </a:rPr>
                              <m:t>𝒑𝒆𝒂𝒌</m:t>
                            </m:r>
                            <m:r>
                              <a:rPr lang="en-US" altLang="ko-KR" sz="2000" b="1" i="1">
                                <a:latin typeface="Cambria Math" panose="02040503050406030204" pitchFamily="18" charset="0"/>
                              </a:rPr>
                              <m:t>)</m:t>
                            </m:r>
                          </m:num>
                          <m:den>
                            <m:r>
                              <a:rPr lang="ko-KR" altLang="en-US" sz="2000" b="1" i="1">
                                <a:latin typeface="Cambria Math" panose="02040503050406030204" pitchFamily="18" charset="0"/>
                              </a:rPr>
                              <m:t>𝑨</m:t>
                            </m:r>
                            <m:r>
                              <a:rPr lang="en-US" altLang="ko-KR" sz="2000" b="1" i="1" baseline="-25000">
                                <a:latin typeface="Cambria Math" panose="02040503050406030204" pitchFamily="18" charset="0"/>
                              </a:rPr>
                              <m:t>𝒑𝒆𝒂𝒌</m:t>
                            </m:r>
                            <m:r>
                              <a:rPr lang="ko-KR" altLang="en-US" sz="2000" b="1" i="0">
                                <a:latin typeface="Cambria Math" panose="02040503050406030204" pitchFamily="18" charset="0"/>
                              </a:rPr>
                              <m:t>+</m:t>
                            </m:r>
                            <m:r>
                              <a:rPr lang="ko-KR" altLang="en-US" sz="2000" b="1" i="1">
                                <a:latin typeface="Cambria Math" panose="02040503050406030204" pitchFamily="18" charset="0"/>
                              </a:rPr>
                              <m:t>𝑩</m:t>
                            </m:r>
                            <m:r>
                              <a:rPr lang="en-US" altLang="ko-KR" sz="2000" b="1" i="1" baseline="-25000">
                                <a:latin typeface="Cambria Math" panose="02040503050406030204" pitchFamily="18" charset="0"/>
                              </a:rPr>
                              <m:t>𝒑𝒆𝒂𝒌</m:t>
                            </m:r>
                            <m:r>
                              <a:rPr lang="ko-KR" altLang="en-US" sz="2000" b="1" i="0">
                                <a:latin typeface="Cambria Math" panose="02040503050406030204" pitchFamily="18" charset="0"/>
                              </a:rPr>
                              <m:t>+</m:t>
                            </m:r>
                            <m:r>
                              <a:rPr lang="ko-KR" altLang="en-US" sz="2000" b="1" i="1">
                                <a:latin typeface="Cambria Math" panose="02040503050406030204" pitchFamily="18" charset="0"/>
                              </a:rPr>
                              <m:t>𝑪</m:t>
                            </m:r>
                            <m:r>
                              <a:rPr lang="en-US" altLang="ko-KR" sz="2000" b="1" i="1" baseline="-25000">
                                <a:latin typeface="Cambria Math" panose="02040503050406030204" pitchFamily="18" charset="0"/>
                              </a:rPr>
                              <m:t>𝒑𝒆𝒂𝒌</m:t>
                            </m:r>
                            <m:r>
                              <a:rPr lang="ko-KR" altLang="en-US" sz="2000" b="1" i="0">
                                <a:latin typeface="Cambria Math" panose="02040503050406030204" pitchFamily="18" charset="0"/>
                              </a:rPr>
                              <m:t>+</m:t>
                            </m:r>
                            <m:r>
                              <a:rPr lang="ko-KR" altLang="en-US" sz="2000" b="1" i="1">
                                <a:latin typeface="Cambria Math" panose="02040503050406030204" pitchFamily="18" charset="0"/>
                              </a:rPr>
                              <m:t>𝑫</m:t>
                            </m:r>
                            <m:r>
                              <a:rPr lang="en-US" altLang="ko-KR" sz="2000" b="1" i="1" baseline="-25000">
                                <a:latin typeface="Cambria Math" panose="02040503050406030204" pitchFamily="18" charset="0"/>
                              </a:rPr>
                              <m:t>𝒑𝒆𝒂𝒌</m:t>
                            </m:r>
                          </m:den>
                        </m:f>
                      </m:oMath>
                    </m:oMathPara>
                  </a14:m>
                  <a:endParaRPr lang="ko-KR" altLang="en-US" sz="2000" b="1" dirty="0"/>
                </a:p>
              </p:txBody>
            </p:sp>
          </mc:Choice>
          <mc:Fallback xmlns="">
            <p:sp>
              <p:nvSpPr>
                <p:cNvPr id="415" name="직사각형 414">
                  <a:extLst>
                    <a:ext uri="{FF2B5EF4-FFF2-40B4-BE49-F238E27FC236}">
                      <a16:creationId xmlns:a16="http://schemas.microsoft.com/office/drawing/2014/main" id="{6A24BA5B-CE05-41C1-8035-923FD55EFA20}"/>
                    </a:ext>
                  </a:extLst>
                </p:cNvPr>
                <p:cNvSpPr>
                  <a:spLocks noRot="1" noChangeAspect="1" noMove="1" noResize="1" noEditPoints="1" noAdjustHandles="1" noChangeArrowheads="1" noChangeShapeType="1" noTextEdit="1"/>
                </p:cNvSpPr>
                <p:nvPr/>
              </p:nvSpPr>
              <p:spPr>
                <a:xfrm>
                  <a:off x="719715" y="4335534"/>
                  <a:ext cx="1877516" cy="612508"/>
                </a:xfrm>
                <a:prstGeom prst="rect">
                  <a:avLst/>
                </a:prstGeom>
                <a:blipFill>
                  <a:blip r:embed="rId15"/>
                  <a:stretch>
                    <a:fillRect b="-84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6" name="직사각형 415">
                  <a:extLst>
                    <a:ext uri="{FF2B5EF4-FFF2-40B4-BE49-F238E27FC236}">
                      <a16:creationId xmlns:a16="http://schemas.microsoft.com/office/drawing/2014/main" id="{5998C7D4-748B-484D-AAE1-2193CBF3FB65}"/>
                    </a:ext>
                  </a:extLst>
                </p:cNvPr>
                <p:cNvSpPr/>
                <p:nvPr/>
              </p:nvSpPr>
              <p:spPr>
                <a:xfrm>
                  <a:off x="2686186" y="4335534"/>
                  <a:ext cx="1877516" cy="6125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000" b="1" i="0" smtClean="0">
                            <a:latin typeface="Cambria Math" panose="02040503050406030204" pitchFamily="18" charset="0"/>
                          </a:rPr>
                          <m:t>𝐘</m:t>
                        </m:r>
                        <m:r>
                          <a:rPr lang="ko-KR" altLang="en-US" sz="2000" b="1" i="0">
                            <a:latin typeface="Cambria Math" panose="02040503050406030204" pitchFamily="18" charset="0"/>
                          </a:rPr>
                          <m:t>=</m:t>
                        </m:r>
                        <m:f>
                          <m:fPr>
                            <m:ctrlPr>
                              <a:rPr lang="ko-KR" altLang="en-US" sz="2000" b="1" i="1">
                                <a:latin typeface="Cambria Math" panose="02040503050406030204" pitchFamily="18" charset="0"/>
                              </a:rPr>
                            </m:ctrlPr>
                          </m:fPr>
                          <m:num>
                            <m:d>
                              <m:dPr>
                                <m:ctrlPr>
                                  <a:rPr lang="en-US" altLang="ko-KR" sz="2000" b="1" i="1" smtClean="0">
                                    <a:latin typeface="Cambria Math" panose="02040503050406030204" pitchFamily="18" charset="0"/>
                                  </a:rPr>
                                </m:ctrlPr>
                              </m:dPr>
                              <m:e>
                                <m:r>
                                  <a:rPr lang="ko-KR" altLang="en-US" sz="2000" b="1" i="1">
                                    <a:latin typeface="Cambria Math" panose="02040503050406030204" pitchFamily="18" charset="0"/>
                                  </a:rPr>
                                  <m:t>𝑨</m:t>
                                </m:r>
                                <m:r>
                                  <a:rPr lang="en-US" altLang="ko-KR" sz="2000" b="1" i="1" baseline="-25000">
                                    <a:latin typeface="Cambria Math" panose="02040503050406030204" pitchFamily="18" charset="0"/>
                                  </a:rPr>
                                  <m:t>𝒑𝒆𝒂𝒌</m:t>
                                </m:r>
                                <m:r>
                                  <a:rPr lang="ko-KR" altLang="en-US" sz="2000" b="1" i="0">
                                    <a:latin typeface="Cambria Math" panose="02040503050406030204" pitchFamily="18" charset="0"/>
                                  </a:rPr>
                                  <m:t>+</m:t>
                                </m:r>
                                <m:r>
                                  <a:rPr lang="en-US" altLang="ko-KR" sz="2000" b="1" i="1" smtClean="0">
                                    <a:latin typeface="Cambria Math" panose="02040503050406030204" pitchFamily="18" charset="0"/>
                                  </a:rPr>
                                  <m:t>𝑫</m:t>
                                </m:r>
                                <m:r>
                                  <a:rPr lang="en-US" altLang="ko-KR" sz="2000" b="1" i="1" baseline="-25000">
                                    <a:latin typeface="Cambria Math" panose="02040503050406030204" pitchFamily="18" charset="0"/>
                                  </a:rPr>
                                  <m:t>𝒑𝒆𝒂𝒌</m:t>
                                </m:r>
                              </m:e>
                            </m:d>
                            <m:r>
                              <a:rPr lang="en-US" altLang="ko-KR" sz="2000" b="1" i="1">
                                <a:latin typeface="Cambria Math" panose="02040503050406030204" pitchFamily="18" charset="0"/>
                              </a:rPr>
                              <m:t>−(</m:t>
                            </m:r>
                            <m:r>
                              <a:rPr lang="en-US" altLang="ko-KR" sz="2000" b="1" i="1" smtClean="0">
                                <a:latin typeface="Cambria Math" panose="02040503050406030204" pitchFamily="18" charset="0"/>
                              </a:rPr>
                              <m:t>𝑩</m:t>
                            </m:r>
                            <m:r>
                              <a:rPr lang="en-US" altLang="ko-KR" sz="2000" b="1" i="1" baseline="-25000">
                                <a:latin typeface="Cambria Math" panose="02040503050406030204" pitchFamily="18" charset="0"/>
                              </a:rPr>
                              <m:t>𝒑𝒆𝒂𝒌</m:t>
                            </m:r>
                            <m:r>
                              <a:rPr lang="ko-KR" altLang="en-US" sz="2000" b="1">
                                <a:latin typeface="Cambria Math" panose="02040503050406030204" pitchFamily="18" charset="0"/>
                              </a:rPr>
                              <m:t>+</m:t>
                            </m:r>
                            <m:r>
                              <a:rPr lang="en-US" altLang="ko-KR" sz="2000" b="1" i="1" smtClean="0">
                                <a:latin typeface="Cambria Math" panose="02040503050406030204" pitchFamily="18" charset="0"/>
                              </a:rPr>
                              <m:t>𝑪</m:t>
                            </m:r>
                            <m:r>
                              <a:rPr lang="en-US" altLang="ko-KR" sz="2000" b="1" i="1" baseline="-25000">
                                <a:latin typeface="Cambria Math" panose="02040503050406030204" pitchFamily="18" charset="0"/>
                              </a:rPr>
                              <m:t>𝒑𝒆𝒂𝒌</m:t>
                            </m:r>
                            <m:r>
                              <a:rPr lang="en-US" altLang="ko-KR" sz="2000" b="1" i="1">
                                <a:latin typeface="Cambria Math" panose="02040503050406030204" pitchFamily="18" charset="0"/>
                              </a:rPr>
                              <m:t>)</m:t>
                            </m:r>
                          </m:num>
                          <m:den>
                            <m:r>
                              <a:rPr lang="ko-KR" altLang="en-US" sz="2000" b="1" i="1">
                                <a:latin typeface="Cambria Math" panose="02040503050406030204" pitchFamily="18" charset="0"/>
                              </a:rPr>
                              <m:t>𝑨</m:t>
                            </m:r>
                            <m:r>
                              <a:rPr lang="en-US" altLang="ko-KR" sz="2000" b="1" i="1" baseline="-25000">
                                <a:latin typeface="Cambria Math" panose="02040503050406030204" pitchFamily="18" charset="0"/>
                              </a:rPr>
                              <m:t>𝒑𝒆𝒂𝒌</m:t>
                            </m:r>
                            <m:r>
                              <a:rPr lang="ko-KR" altLang="en-US" sz="2000" b="1" i="0">
                                <a:latin typeface="Cambria Math" panose="02040503050406030204" pitchFamily="18" charset="0"/>
                              </a:rPr>
                              <m:t>+</m:t>
                            </m:r>
                            <m:r>
                              <a:rPr lang="ko-KR" altLang="en-US" sz="2000" b="1" i="1">
                                <a:latin typeface="Cambria Math" panose="02040503050406030204" pitchFamily="18" charset="0"/>
                              </a:rPr>
                              <m:t>𝑩</m:t>
                            </m:r>
                            <m:r>
                              <a:rPr lang="en-US" altLang="ko-KR" sz="2000" b="1" i="1" baseline="-25000">
                                <a:latin typeface="Cambria Math" panose="02040503050406030204" pitchFamily="18" charset="0"/>
                              </a:rPr>
                              <m:t>𝒑𝒆𝒂𝒌</m:t>
                            </m:r>
                            <m:r>
                              <a:rPr lang="ko-KR" altLang="en-US" sz="2000" b="1" i="0">
                                <a:latin typeface="Cambria Math" panose="02040503050406030204" pitchFamily="18" charset="0"/>
                              </a:rPr>
                              <m:t>+</m:t>
                            </m:r>
                            <m:r>
                              <a:rPr lang="ko-KR" altLang="en-US" sz="2000" b="1" i="1">
                                <a:latin typeface="Cambria Math" panose="02040503050406030204" pitchFamily="18" charset="0"/>
                              </a:rPr>
                              <m:t>𝑪</m:t>
                            </m:r>
                            <m:r>
                              <a:rPr lang="en-US" altLang="ko-KR" sz="2000" b="1" i="1" baseline="-25000">
                                <a:latin typeface="Cambria Math" panose="02040503050406030204" pitchFamily="18" charset="0"/>
                              </a:rPr>
                              <m:t>𝒑𝒆𝒂𝒌</m:t>
                            </m:r>
                            <m:r>
                              <a:rPr lang="ko-KR" altLang="en-US" sz="2000" b="1" i="0">
                                <a:latin typeface="Cambria Math" panose="02040503050406030204" pitchFamily="18" charset="0"/>
                              </a:rPr>
                              <m:t>+</m:t>
                            </m:r>
                            <m:r>
                              <a:rPr lang="ko-KR" altLang="en-US" sz="2000" b="1" i="1">
                                <a:latin typeface="Cambria Math" panose="02040503050406030204" pitchFamily="18" charset="0"/>
                              </a:rPr>
                              <m:t>𝑫</m:t>
                            </m:r>
                            <m:r>
                              <a:rPr lang="en-US" altLang="ko-KR" sz="2000" b="1" i="1" baseline="-25000">
                                <a:latin typeface="Cambria Math" panose="02040503050406030204" pitchFamily="18" charset="0"/>
                              </a:rPr>
                              <m:t>𝒑𝒆𝒂𝒌</m:t>
                            </m:r>
                          </m:den>
                        </m:f>
                      </m:oMath>
                    </m:oMathPara>
                  </a14:m>
                  <a:endParaRPr lang="ko-KR" altLang="en-US" sz="2000" b="1" dirty="0"/>
                </a:p>
              </p:txBody>
            </p:sp>
          </mc:Choice>
          <mc:Fallback xmlns="">
            <p:sp>
              <p:nvSpPr>
                <p:cNvPr id="416" name="직사각형 415">
                  <a:extLst>
                    <a:ext uri="{FF2B5EF4-FFF2-40B4-BE49-F238E27FC236}">
                      <a16:creationId xmlns:a16="http://schemas.microsoft.com/office/drawing/2014/main" id="{5998C7D4-748B-484D-AAE1-2193CBF3FB65}"/>
                    </a:ext>
                  </a:extLst>
                </p:cNvPr>
                <p:cNvSpPr>
                  <a:spLocks noRot="1" noChangeAspect="1" noMove="1" noResize="1" noEditPoints="1" noAdjustHandles="1" noChangeArrowheads="1" noChangeShapeType="1" noTextEdit="1"/>
                </p:cNvSpPr>
                <p:nvPr/>
              </p:nvSpPr>
              <p:spPr>
                <a:xfrm>
                  <a:off x="2686186" y="4335534"/>
                  <a:ext cx="1877516" cy="612508"/>
                </a:xfrm>
                <a:prstGeom prst="rect">
                  <a:avLst/>
                </a:prstGeom>
                <a:blipFill>
                  <a:blip r:embed="rId16"/>
                  <a:stretch>
                    <a:fillRect b="-840"/>
                  </a:stretch>
                </a:blipFill>
              </p:spPr>
              <p:txBody>
                <a:bodyPr/>
                <a:lstStyle/>
                <a:p>
                  <a:r>
                    <a:rPr lang="ko-KR" altLang="en-US">
                      <a:noFill/>
                    </a:rPr>
                    <a:t> </a:t>
                  </a:r>
                </a:p>
              </p:txBody>
            </p:sp>
          </mc:Fallback>
        </mc:AlternateContent>
      </p:grpSp>
      <p:sp>
        <p:nvSpPr>
          <p:cNvPr id="418" name="모서리가 둥근 직사각형 5">
            <a:extLst>
              <a:ext uri="{FF2B5EF4-FFF2-40B4-BE49-F238E27FC236}">
                <a16:creationId xmlns:a16="http://schemas.microsoft.com/office/drawing/2014/main" id="{9BD680D4-97A4-421E-9876-C531D620AA58}"/>
              </a:ext>
            </a:extLst>
          </p:cNvPr>
          <p:cNvSpPr/>
          <p:nvPr/>
        </p:nvSpPr>
        <p:spPr>
          <a:xfrm>
            <a:off x="2946400" y="27217299"/>
            <a:ext cx="24841200" cy="13644951"/>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n w="28575">
                <a:noFill/>
                <a:prstDash val="dash"/>
              </a:ln>
              <a:solidFill>
                <a:schemeClr val="tx1"/>
              </a:solidFill>
            </a:endParaRPr>
          </a:p>
        </p:txBody>
      </p:sp>
      <p:sp>
        <p:nvSpPr>
          <p:cNvPr id="419" name="TextBox 418">
            <a:extLst>
              <a:ext uri="{FF2B5EF4-FFF2-40B4-BE49-F238E27FC236}">
                <a16:creationId xmlns:a16="http://schemas.microsoft.com/office/drawing/2014/main" id="{CDFB8364-2ED7-4674-9CC0-B652D6D0D392}"/>
              </a:ext>
            </a:extLst>
          </p:cNvPr>
          <p:cNvSpPr txBox="1"/>
          <p:nvPr/>
        </p:nvSpPr>
        <p:spPr>
          <a:xfrm>
            <a:off x="16706260" y="27632234"/>
            <a:ext cx="9033480" cy="769441"/>
          </a:xfrm>
          <a:prstGeom prst="rect">
            <a:avLst/>
          </a:prstGeom>
          <a:noFill/>
        </p:spPr>
        <p:txBody>
          <a:bodyPr wrap="square" rtlCol="0">
            <a:spAutoFit/>
          </a:bodyPr>
          <a:lstStyle/>
          <a:p>
            <a:pPr marL="504000" indent="-360000">
              <a:buFont typeface="Arial" panose="020B0604020202020204" pitchFamily="34" charset="0"/>
              <a:buChar char="•"/>
            </a:pPr>
            <a:r>
              <a:rPr lang="en-US" altLang="ko-KR" sz="4400" b="1" dirty="0">
                <a:latin typeface="Times New Roman" panose="02020603050405020304" pitchFamily="18" charset="0"/>
                <a:cs typeface="Times New Roman" panose="02020603050405020304" pitchFamily="18" charset="0"/>
              </a:rPr>
              <a:t>Chip die picture</a:t>
            </a:r>
            <a:endParaRPr lang="ko-KR" altLang="en-US" sz="4400" b="1" dirty="0">
              <a:latin typeface="Times New Roman" panose="02020603050405020304" pitchFamily="18" charset="0"/>
              <a:cs typeface="Times New Roman" panose="02020603050405020304" pitchFamily="18" charset="0"/>
            </a:endParaRPr>
          </a:p>
        </p:txBody>
      </p:sp>
      <p:sp>
        <p:nvSpPr>
          <p:cNvPr id="420" name="TextBox 419">
            <a:extLst>
              <a:ext uri="{FF2B5EF4-FFF2-40B4-BE49-F238E27FC236}">
                <a16:creationId xmlns:a16="http://schemas.microsoft.com/office/drawing/2014/main" id="{4E266C18-09EF-4B2F-9604-F98451BC2CD3}"/>
              </a:ext>
            </a:extLst>
          </p:cNvPr>
          <p:cNvSpPr txBox="1"/>
          <p:nvPr/>
        </p:nvSpPr>
        <p:spPr>
          <a:xfrm>
            <a:off x="3915604" y="27632234"/>
            <a:ext cx="9033480" cy="769441"/>
          </a:xfrm>
          <a:prstGeom prst="rect">
            <a:avLst/>
          </a:prstGeom>
          <a:noFill/>
        </p:spPr>
        <p:txBody>
          <a:bodyPr wrap="square" rtlCol="0">
            <a:spAutoFit/>
          </a:bodyPr>
          <a:lstStyle/>
          <a:p>
            <a:pPr marL="504000" indent="-360000">
              <a:buFont typeface="Arial" panose="020B0604020202020204" pitchFamily="34" charset="0"/>
              <a:buChar char="•"/>
            </a:pPr>
            <a:r>
              <a:rPr lang="en-US" altLang="ko-KR" sz="4400" b="1" dirty="0">
                <a:latin typeface="Times New Roman" panose="02020603050405020304" pitchFamily="18" charset="0"/>
                <a:cs typeface="Times New Roman" panose="02020603050405020304" pitchFamily="18" charset="0"/>
              </a:rPr>
              <a:t>Experiment setup and results</a:t>
            </a:r>
            <a:endParaRPr lang="ko-KR" altLang="en-US" sz="4400" b="1" dirty="0">
              <a:latin typeface="Times New Roman" panose="02020603050405020304" pitchFamily="18" charset="0"/>
              <a:cs typeface="Times New Roman" panose="02020603050405020304" pitchFamily="18" charset="0"/>
            </a:endParaRPr>
          </a:p>
        </p:txBody>
      </p:sp>
      <p:sp>
        <p:nvSpPr>
          <p:cNvPr id="421" name="TextBox 420">
            <a:extLst>
              <a:ext uri="{FF2B5EF4-FFF2-40B4-BE49-F238E27FC236}">
                <a16:creationId xmlns:a16="http://schemas.microsoft.com/office/drawing/2014/main" id="{8621BAB8-33A9-4508-A8CE-3BB8233767E9}"/>
              </a:ext>
            </a:extLst>
          </p:cNvPr>
          <p:cNvSpPr txBox="1"/>
          <p:nvPr/>
        </p:nvSpPr>
        <p:spPr>
          <a:xfrm>
            <a:off x="4557535" y="28566591"/>
            <a:ext cx="4522759" cy="2400657"/>
          </a:xfrm>
          <a:prstGeom prst="rect">
            <a:avLst/>
          </a:prstGeom>
          <a:noFill/>
        </p:spPr>
        <p:txBody>
          <a:bodyPr wrap="square" rtlCol="0" anchor="ctr">
            <a:spAutoFit/>
          </a:bodyPr>
          <a:lstStyle/>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Input condition</a:t>
            </a:r>
          </a:p>
          <a:p>
            <a:pPr>
              <a:spcBef>
                <a:spcPts val="1200"/>
              </a:spcBef>
            </a:pPr>
            <a:r>
              <a:rPr lang="en-US" altLang="ko-KR" sz="3000" dirty="0">
                <a:latin typeface="Times New Roman" panose="02020603050405020304" pitchFamily="18" charset="0"/>
                <a:cs typeface="Times New Roman" panose="02020603050405020304" pitchFamily="18" charset="0"/>
              </a:rPr>
              <a:t>   -  Amplitude : 40 </a:t>
            </a:r>
            <a:r>
              <a:rPr lang="el-GR" altLang="ko-KR" sz="3000" dirty="0">
                <a:latin typeface="Times New Roman" panose="02020603050405020304" pitchFamily="18" charset="0"/>
                <a:cs typeface="Times New Roman" panose="02020603050405020304" pitchFamily="18" charset="0"/>
              </a:rPr>
              <a:t>μ</a:t>
            </a:r>
            <a:r>
              <a:rPr lang="en-US" altLang="ko-KR" sz="3000" dirty="0">
                <a:latin typeface="Times New Roman" panose="02020603050405020304" pitchFamily="18" charset="0"/>
                <a:cs typeface="Times New Roman" panose="02020603050405020304" pitchFamily="18" charset="0"/>
              </a:rPr>
              <a:t>A</a:t>
            </a:r>
          </a:p>
          <a:p>
            <a:pPr>
              <a:spcBef>
                <a:spcPts val="1200"/>
              </a:spcBef>
            </a:pPr>
            <a:r>
              <a:rPr lang="en-US" altLang="ko-KR" sz="3000" dirty="0">
                <a:latin typeface="Times New Roman" panose="02020603050405020304" pitchFamily="18" charset="0"/>
                <a:cs typeface="Times New Roman" panose="02020603050405020304" pitchFamily="18" charset="0"/>
              </a:rPr>
              <a:t>   -  Duration : 1 </a:t>
            </a:r>
            <a:r>
              <a:rPr lang="el-GR" altLang="ko-KR" sz="3000" dirty="0">
                <a:latin typeface="Times New Roman" panose="02020603050405020304" pitchFamily="18" charset="0"/>
                <a:cs typeface="Times New Roman" panose="02020603050405020304" pitchFamily="18" charset="0"/>
              </a:rPr>
              <a:t>μ</a:t>
            </a:r>
            <a:r>
              <a:rPr lang="en-US" altLang="ko-KR" sz="3000" dirty="0">
                <a:latin typeface="Times New Roman" panose="02020603050405020304" pitchFamily="18" charset="0"/>
                <a:cs typeface="Times New Roman" panose="02020603050405020304" pitchFamily="18" charset="0"/>
              </a:rPr>
              <a:t>s</a:t>
            </a:r>
          </a:p>
          <a:p>
            <a:pPr>
              <a:spcBef>
                <a:spcPts val="1200"/>
              </a:spcBef>
            </a:pPr>
            <a:r>
              <a:rPr lang="en-US" altLang="ko-KR" sz="3000" dirty="0">
                <a:latin typeface="Times New Roman" panose="02020603050405020304" pitchFamily="18" charset="0"/>
                <a:cs typeface="Times New Roman" panose="02020603050405020304" pitchFamily="18" charset="0"/>
              </a:rPr>
              <a:t>   -  Charge : 40 </a:t>
            </a:r>
            <a:r>
              <a:rPr lang="en-US" altLang="ko-KR" sz="3000" dirty="0" err="1">
                <a:latin typeface="Times New Roman" panose="02020603050405020304" pitchFamily="18" charset="0"/>
                <a:cs typeface="Times New Roman" panose="02020603050405020304" pitchFamily="18" charset="0"/>
              </a:rPr>
              <a:t>pC</a:t>
            </a:r>
            <a:endParaRPr lang="en-US" altLang="ko-KR" sz="3000" dirty="0">
              <a:latin typeface="Times New Roman" panose="02020603050405020304" pitchFamily="18" charset="0"/>
              <a:cs typeface="Times New Roman" panose="02020603050405020304" pitchFamily="18" charset="0"/>
            </a:endParaRPr>
          </a:p>
        </p:txBody>
      </p:sp>
      <p:pic>
        <p:nvPicPr>
          <p:cNvPr id="1029" name="그림 1">
            <a:extLst>
              <a:ext uri="{FF2B5EF4-FFF2-40B4-BE49-F238E27FC236}">
                <a16:creationId xmlns:a16="http://schemas.microsoft.com/office/drawing/2014/main" id="{F1FC5DB5-BB1C-4405-871D-F8D4BDE9F4D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30787" y="31326097"/>
            <a:ext cx="12034180" cy="52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 name="TextBox 422">
            <a:extLst>
              <a:ext uri="{FF2B5EF4-FFF2-40B4-BE49-F238E27FC236}">
                <a16:creationId xmlns:a16="http://schemas.microsoft.com/office/drawing/2014/main" id="{C4F21AB6-00B7-4873-B01B-6D2B018E04C7}"/>
              </a:ext>
            </a:extLst>
          </p:cNvPr>
          <p:cNvSpPr txBox="1"/>
          <p:nvPr/>
        </p:nvSpPr>
        <p:spPr>
          <a:xfrm>
            <a:off x="9080294" y="28566591"/>
            <a:ext cx="6704686" cy="1169551"/>
          </a:xfrm>
          <a:prstGeom prst="rect">
            <a:avLst/>
          </a:prstGeom>
          <a:noFill/>
        </p:spPr>
        <p:txBody>
          <a:bodyPr wrap="square" rtlCol="0" anchor="ctr">
            <a:spAutoFit/>
          </a:bodyPr>
          <a:lstStyle/>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Feedback capacitor of the CSA : 30 pF</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Feedback resistor of the CSA : 1 M</a:t>
            </a:r>
            <a:r>
              <a:rPr lang="el-GR" altLang="ko-KR" sz="3000" dirty="0">
                <a:latin typeface="Times New Roman" panose="02020603050405020304" pitchFamily="18" charset="0"/>
                <a:cs typeface="Times New Roman" panose="02020603050405020304" pitchFamily="18" charset="0"/>
              </a:rPr>
              <a:t>Ω</a:t>
            </a:r>
            <a:endParaRPr lang="en-US" altLang="ko-KR" sz="3000" dirty="0">
              <a:latin typeface="Times New Roman" panose="02020603050405020304" pitchFamily="18" charset="0"/>
              <a:cs typeface="Times New Roman" panose="02020603050405020304" pitchFamily="18" charset="0"/>
            </a:endParaRPr>
          </a:p>
        </p:txBody>
      </p:sp>
      <p:sp>
        <p:nvSpPr>
          <p:cNvPr id="424" name="TextBox 423">
            <a:extLst>
              <a:ext uri="{FF2B5EF4-FFF2-40B4-BE49-F238E27FC236}">
                <a16:creationId xmlns:a16="http://schemas.microsoft.com/office/drawing/2014/main" id="{7FCDABE1-85D1-4D51-A2AA-15960B415A18}"/>
              </a:ext>
            </a:extLst>
          </p:cNvPr>
          <p:cNvSpPr txBox="1"/>
          <p:nvPr/>
        </p:nvSpPr>
        <p:spPr>
          <a:xfrm>
            <a:off x="16705587" y="33347630"/>
            <a:ext cx="9033480" cy="769441"/>
          </a:xfrm>
          <a:prstGeom prst="rect">
            <a:avLst/>
          </a:prstGeom>
          <a:noFill/>
        </p:spPr>
        <p:txBody>
          <a:bodyPr wrap="square" rtlCol="0">
            <a:spAutoFit/>
          </a:bodyPr>
          <a:lstStyle/>
          <a:p>
            <a:pPr marL="504000" indent="-360000">
              <a:buFont typeface="Arial" panose="020B0604020202020204" pitchFamily="34" charset="0"/>
              <a:buChar char="•"/>
            </a:pPr>
            <a:r>
              <a:rPr lang="en-US" altLang="ko-KR" sz="4400" b="1" dirty="0">
                <a:latin typeface="Times New Roman" panose="02020603050405020304" pitchFamily="18" charset="0"/>
                <a:cs typeface="Times New Roman" panose="02020603050405020304" pitchFamily="18" charset="0"/>
              </a:rPr>
              <a:t>Conclusion</a:t>
            </a:r>
            <a:endParaRPr lang="ko-KR" altLang="en-US" sz="4400" b="1" dirty="0">
              <a:latin typeface="Times New Roman" panose="02020603050405020304" pitchFamily="18" charset="0"/>
              <a:cs typeface="Times New Roman" panose="02020603050405020304" pitchFamily="18" charset="0"/>
            </a:endParaRPr>
          </a:p>
        </p:txBody>
      </p:sp>
      <p:sp>
        <p:nvSpPr>
          <p:cNvPr id="425" name="TextBox 424">
            <a:extLst>
              <a:ext uri="{FF2B5EF4-FFF2-40B4-BE49-F238E27FC236}">
                <a16:creationId xmlns:a16="http://schemas.microsoft.com/office/drawing/2014/main" id="{87280D9B-E161-4DE6-8BEB-4F0755CBAD50}"/>
              </a:ext>
            </a:extLst>
          </p:cNvPr>
          <p:cNvSpPr txBox="1"/>
          <p:nvPr/>
        </p:nvSpPr>
        <p:spPr>
          <a:xfrm>
            <a:off x="17251663" y="33689265"/>
            <a:ext cx="9624967" cy="4401205"/>
          </a:xfrm>
          <a:prstGeom prst="rect">
            <a:avLst/>
          </a:prstGeom>
          <a:noFill/>
        </p:spPr>
        <p:txBody>
          <a:bodyPr wrap="square" rtlCol="0" anchor="ctr">
            <a:spAutoFit/>
          </a:bodyPr>
          <a:lstStyle/>
          <a:p>
            <a:pPr marL="285750" indent="-285750">
              <a:spcBef>
                <a:spcPts val="1200"/>
              </a:spcBef>
              <a:buFont typeface="Wingdings" panose="05000000000000000000" pitchFamily="2" charset="2"/>
              <a:buChar char="§"/>
            </a:pPr>
            <a:endParaRPr lang="en-US" altLang="ko-KR" sz="3000" dirty="0">
              <a:latin typeface="Times New Roman" panose="02020603050405020304" pitchFamily="18" charset="0"/>
              <a:cs typeface="Times New Roman" panose="02020603050405020304" pitchFamily="18" charset="0"/>
            </a:endParaRP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The CSA is used to convert the current pulse to the voltage signal in gamma-ray detection system.</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The CSA is composed of operational amplifier and negative feedback structure.</a:t>
            </a:r>
          </a:p>
          <a:p>
            <a:pPr marL="285750" indent="-285750">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To detect input charge signal sufficiently, the feedback resistor R</a:t>
            </a:r>
            <a:r>
              <a:rPr lang="en-US" altLang="ko-KR" sz="3000" baseline="-25000" dirty="0">
                <a:latin typeface="Times New Roman" panose="02020603050405020304" pitchFamily="18" charset="0"/>
                <a:cs typeface="Times New Roman" panose="02020603050405020304" pitchFamily="18" charset="0"/>
              </a:rPr>
              <a:t>f</a:t>
            </a:r>
            <a:r>
              <a:rPr lang="en-US" altLang="ko-KR" sz="3000" dirty="0">
                <a:latin typeface="Times New Roman" panose="02020603050405020304" pitchFamily="18" charset="0"/>
                <a:cs typeface="Times New Roman" panose="02020603050405020304" pitchFamily="18" charset="0"/>
              </a:rPr>
              <a:t> requires more than tens of MΩ. </a:t>
            </a:r>
          </a:p>
          <a:p>
            <a:pPr marL="285750" indent="-285750">
              <a:spcBef>
                <a:spcPts val="1200"/>
              </a:spcBef>
              <a:buFont typeface="Wingdings" panose="05000000000000000000" pitchFamily="2" charset="2"/>
              <a:buChar char="§"/>
            </a:pPr>
            <a:endParaRPr lang="en-US" altLang="ko-KR" sz="3000" dirty="0">
              <a:latin typeface="Times New Roman" panose="02020603050405020304" pitchFamily="18" charset="0"/>
              <a:cs typeface="Times New Roman" panose="02020603050405020304" pitchFamily="18" charset="0"/>
            </a:endParaRPr>
          </a:p>
        </p:txBody>
      </p:sp>
      <p:sp>
        <p:nvSpPr>
          <p:cNvPr id="426" name="TextBox 425">
            <a:extLst>
              <a:ext uri="{FF2B5EF4-FFF2-40B4-BE49-F238E27FC236}">
                <a16:creationId xmlns:a16="http://schemas.microsoft.com/office/drawing/2014/main" id="{1E1805E8-6CDA-453B-A3F5-4C86FABED5F6}"/>
              </a:ext>
            </a:extLst>
          </p:cNvPr>
          <p:cNvSpPr txBox="1"/>
          <p:nvPr/>
        </p:nvSpPr>
        <p:spPr>
          <a:xfrm>
            <a:off x="6956712" y="36407840"/>
            <a:ext cx="789525" cy="553998"/>
          </a:xfrm>
          <a:prstGeom prst="rect">
            <a:avLst/>
          </a:prstGeom>
          <a:noFill/>
        </p:spPr>
        <p:txBody>
          <a:bodyPr wrap="square" rtlCol="0" anchor="ctr">
            <a:spAutoFit/>
          </a:bodyPr>
          <a:lstStyle/>
          <a:p>
            <a:pPr algn="ctr">
              <a:spcBef>
                <a:spcPts val="1200"/>
              </a:spcBef>
            </a:pPr>
            <a:r>
              <a:rPr lang="en-US" altLang="ko-KR" sz="3000" dirty="0">
                <a:latin typeface="Times New Roman" panose="02020603050405020304" pitchFamily="18" charset="0"/>
                <a:cs typeface="Times New Roman" panose="02020603050405020304" pitchFamily="18" charset="0"/>
              </a:rPr>
              <a:t>(a)</a:t>
            </a:r>
          </a:p>
        </p:txBody>
      </p:sp>
      <p:sp>
        <p:nvSpPr>
          <p:cNvPr id="427" name="TextBox 426">
            <a:extLst>
              <a:ext uri="{FF2B5EF4-FFF2-40B4-BE49-F238E27FC236}">
                <a16:creationId xmlns:a16="http://schemas.microsoft.com/office/drawing/2014/main" id="{8B67789E-70F2-41B5-AE88-26E015A95C90}"/>
              </a:ext>
            </a:extLst>
          </p:cNvPr>
          <p:cNvSpPr txBox="1"/>
          <p:nvPr/>
        </p:nvSpPr>
        <p:spPr>
          <a:xfrm>
            <a:off x="12999507" y="36407840"/>
            <a:ext cx="789525" cy="553998"/>
          </a:xfrm>
          <a:prstGeom prst="rect">
            <a:avLst/>
          </a:prstGeom>
          <a:noFill/>
        </p:spPr>
        <p:txBody>
          <a:bodyPr wrap="square" rtlCol="0" anchor="ctr">
            <a:spAutoFit/>
          </a:bodyPr>
          <a:lstStyle/>
          <a:p>
            <a:pPr algn="ctr">
              <a:spcBef>
                <a:spcPts val="1200"/>
              </a:spcBef>
            </a:pPr>
            <a:r>
              <a:rPr lang="en-US" altLang="ko-KR" sz="3000" dirty="0">
                <a:latin typeface="Times New Roman" panose="02020603050405020304" pitchFamily="18" charset="0"/>
                <a:cs typeface="Times New Roman" panose="02020603050405020304" pitchFamily="18" charset="0"/>
              </a:rPr>
              <a:t>(b)</a:t>
            </a:r>
          </a:p>
        </p:txBody>
      </p:sp>
      <p:sp>
        <p:nvSpPr>
          <p:cNvPr id="429" name="TextBox 428">
            <a:extLst>
              <a:ext uri="{FF2B5EF4-FFF2-40B4-BE49-F238E27FC236}">
                <a16:creationId xmlns:a16="http://schemas.microsoft.com/office/drawing/2014/main" id="{C74FC667-0C9C-4512-9D0F-4BCA1BCD79D1}"/>
              </a:ext>
            </a:extLst>
          </p:cNvPr>
          <p:cNvSpPr txBox="1"/>
          <p:nvPr/>
        </p:nvSpPr>
        <p:spPr>
          <a:xfrm>
            <a:off x="17937267" y="25858584"/>
            <a:ext cx="7941363" cy="553998"/>
          </a:xfrm>
          <a:prstGeom prst="rect">
            <a:avLst/>
          </a:prstGeom>
          <a:noFill/>
        </p:spPr>
        <p:txBody>
          <a:bodyPr wrap="square" rtlCol="0" anchor="ctr">
            <a:spAutoFit/>
          </a:bodyPr>
          <a:lstStyle/>
          <a:p>
            <a:pPr>
              <a:spcBef>
                <a:spcPts val="1200"/>
              </a:spcBef>
            </a:pPr>
            <a:r>
              <a:rPr lang="en-US" altLang="ko-KR" sz="3000" dirty="0">
                <a:latin typeface="Times New Roman" panose="02020603050405020304" pitchFamily="18" charset="0"/>
                <a:cs typeface="Times New Roman" panose="02020603050405020304" pitchFamily="18" charset="0"/>
              </a:rPr>
              <a:t>Fig. 1. Schematic of charge sensitive amplifier</a:t>
            </a:r>
          </a:p>
        </p:txBody>
      </p:sp>
      <p:sp>
        <p:nvSpPr>
          <p:cNvPr id="430" name="TextBox 429">
            <a:extLst>
              <a:ext uri="{FF2B5EF4-FFF2-40B4-BE49-F238E27FC236}">
                <a16:creationId xmlns:a16="http://schemas.microsoft.com/office/drawing/2014/main" id="{7EB0F7EF-7914-47EF-8DE3-99756CDC3777}"/>
              </a:ext>
            </a:extLst>
          </p:cNvPr>
          <p:cNvSpPr txBox="1"/>
          <p:nvPr/>
        </p:nvSpPr>
        <p:spPr>
          <a:xfrm>
            <a:off x="3753061" y="37123071"/>
            <a:ext cx="12587632" cy="553998"/>
          </a:xfrm>
          <a:prstGeom prst="rect">
            <a:avLst/>
          </a:prstGeom>
          <a:noFill/>
        </p:spPr>
        <p:txBody>
          <a:bodyPr wrap="square" rtlCol="0" anchor="ctr">
            <a:spAutoFit/>
          </a:bodyPr>
          <a:lstStyle/>
          <a:p>
            <a:pPr>
              <a:spcBef>
                <a:spcPts val="1200"/>
              </a:spcBef>
            </a:pPr>
            <a:r>
              <a:rPr lang="en-US" altLang="ko-KR" sz="3000" dirty="0">
                <a:latin typeface="Times New Roman" panose="02020603050405020304" pitchFamily="18" charset="0"/>
                <a:cs typeface="Times New Roman" panose="02020603050405020304" pitchFamily="18" charset="0"/>
              </a:rPr>
              <a:t>Fig. 3. Experiment results (a) output signal of the CSA (b) linearity of the CSA</a:t>
            </a:r>
          </a:p>
        </p:txBody>
      </p:sp>
      <p:cxnSp>
        <p:nvCxnSpPr>
          <p:cNvPr id="47" name="직선 화살표 연결선 46">
            <a:extLst>
              <a:ext uri="{FF2B5EF4-FFF2-40B4-BE49-F238E27FC236}">
                <a16:creationId xmlns:a16="http://schemas.microsoft.com/office/drawing/2014/main" id="{54519DF6-0D5A-41C2-B137-D644F682FB2E}"/>
              </a:ext>
            </a:extLst>
          </p:cNvPr>
          <p:cNvCxnSpPr>
            <a:cxnSpLocks/>
          </p:cNvCxnSpPr>
          <p:nvPr/>
        </p:nvCxnSpPr>
        <p:spPr>
          <a:xfrm>
            <a:off x="22291707" y="28605932"/>
            <a:ext cx="0" cy="3881569"/>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a:extLst>
              <a:ext uri="{FF2B5EF4-FFF2-40B4-BE49-F238E27FC236}">
                <a16:creationId xmlns:a16="http://schemas.microsoft.com/office/drawing/2014/main" id="{A001B9FE-98A8-4B86-B958-76E14CE7A409}"/>
              </a:ext>
            </a:extLst>
          </p:cNvPr>
          <p:cNvCxnSpPr>
            <a:cxnSpLocks/>
          </p:cNvCxnSpPr>
          <p:nvPr/>
        </p:nvCxnSpPr>
        <p:spPr>
          <a:xfrm flipH="1">
            <a:off x="22585177" y="32800709"/>
            <a:ext cx="4579941"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635076B-D50A-4F3C-A4EE-454EF467CFA1}"/>
              </a:ext>
            </a:extLst>
          </p:cNvPr>
          <p:cNvSpPr txBox="1"/>
          <p:nvPr/>
        </p:nvSpPr>
        <p:spPr>
          <a:xfrm>
            <a:off x="25678594" y="32842899"/>
            <a:ext cx="1571415" cy="553998"/>
          </a:xfrm>
          <a:prstGeom prst="rect">
            <a:avLst/>
          </a:prstGeom>
          <a:noFill/>
        </p:spPr>
        <p:txBody>
          <a:bodyPr wrap="square" rtlCol="0" anchor="ctr">
            <a:spAutoFit/>
          </a:bodyPr>
          <a:lstStyle/>
          <a:p>
            <a:pPr algn="ctr">
              <a:spcBef>
                <a:spcPts val="1200"/>
              </a:spcBef>
            </a:pPr>
            <a:r>
              <a:rPr lang="en-US" altLang="ko-KR" sz="3000" i="1" dirty="0">
                <a:latin typeface="Times New Roman" panose="02020603050405020304" pitchFamily="18" charset="0"/>
                <a:cs typeface="Times New Roman" panose="02020603050405020304" pitchFamily="18" charset="0"/>
              </a:rPr>
              <a:t>1.9 mm</a:t>
            </a:r>
          </a:p>
        </p:txBody>
      </p:sp>
      <p:sp>
        <p:nvSpPr>
          <p:cNvPr id="50" name="TextBox 49">
            <a:extLst>
              <a:ext uri="{FF2B5EF4-FFF2-40B4-BE49-F238E27FC236}">
                <a16:creationId xmlns:a16="http://schemas.microsoft.com/office/drawing/2014/main" id="{9E8C785B-71AE-44ED-ABD9-D26AA032483D}"/>
              </a:ext>
            </a:extLst>
          </p:cNvPr>
          <p:cNvSpPr txBox="1"/>
          <p:nvPr/>
        </p:nvSpPr>
        <p:spPr>
          <a:xfrm rot="5400000">
            <a:off x="21220712" y="29219758"/>
            <a:ext cx="1571415" cy="553998"/>
          </a:xfrm>
          <a:prstGeom prst="rect">
            <a:avLst/>
          </a:prstGeom>
          <a:noFill/>
        </p:spPr>
        <p:txBody>
          <a:bodyPr wrap="square" rtlCol="0" anchor="ctr">
            <a:spAutoFit/>
          </a:bodyPr>
          <a:lstStyle/>
          <a:p>
            <a:pPr algn="ctr">
              <a:spcBef>
                <a:spcPts val="1200"/>
              </a:spcBef>
            </a:pPr>
            <a:r>
              <a:rPr lang="en-US" altLang="ko-KR" sz="3000" i="1" dirty="0">
                <a:latin typeface="Times New Roman" panose="02020603050405020304" pitchFamily="18" charset="0"/>
                <a:cs typeface="Times New Roman" panose="02020603050405020304" pitchFamily="18" charset="0"/>
              </a:rPr>
              <a:t>1.6 mm</a:t>
            </a:r>
          </a:p>
        </p:txBody>
      </p:sp>
      <p:pic>
        <p:nvPicPr>
          <p:cNvPr id="51" name="그림 50">
            <a:extLst>
              <a:ext uri="{FF2B5EF4-FFF2-40B4-BE49-F238E27FC236}">
                <a16:creationId xmlns:a16="http://schemas.microsoft.com/office/drawing/2014/main" id="{52CD65CC-07B7-4F78-883F-4CB223D7E1CC}"/>
              </a:ext>
            </a:extLst>
          </p:cNvPr>
          <p:cNvPicPr>
            <a:picLocks noChangeAspect="1"/>
          </p:cNvPicPr>
          <p:nvPr/>
        </p:nvPicPr>
        <p:blipFill>
          <a:blip r:embed="rId18"/>
          <a:stretch>
            <a:fillRect/>
          </a:stretch>
        </p:blipFill>
        <p:spPr>
          <a:xfrm>
            <a:off x="15313329" y="9849776"/>
            <a:ext cx="11212703" cy="6952117"/>
          </a:xfrm>
          <a:prstGeom prst="rect">
            <a:avLst/>
          </a:prstGeom>
        </p:spPr>
      </p:pic>
      <p:pic>
        <p:nvPicPr>
          <p:cNvPr id="3" name="그림 2">
            <a:extLst>
              <a:ext uri="{FF2B5EF4-FFF2-40B4-BE49-F238E27FC236}">
                <a16:creationId xmlns:a16="http://schemas.microsoft.com/office/drawing/2014/main" id="{C6C28902-427A-4AD6-A8DB-695B0A6C676D}"/>
              </a:ext>
            </a:extLst>
          </p:cNvPr>
          <p:cNvPicPr>
            <a:picLocks noChangeAspect="1"/>
          </p:cNvPicPr>
          <p:nvPr/>
        </p:nvPicPr>
        <p:blipFill rotWithShape="1">
          <a:blip r:embed="rId19"/>
          <a:srcRect l="9791" r="49761" b="57351"/>
          <a:stretch/>
        </p:blipFill>
        <p:spPr>
          <a:xfrm>
            <a:off x="22585177" y="28672949"/>
            <a:ext cx="4519246" cy="3814552"/>
          </a:xfrm>
          <a:prstGeom prst="rect">
            <a:avLst/>
          </a:prstGeom>
        </p:spPr>
      </p:pic>
      <p:pic>
        <p:nvPicPr>
          <p:cNvPr id="8" name="그림 7">
            <a:extLst>
              <a:ext uri="{FF2B5EF4-FFF2-40B4-BE49-F238E27FC236}">
                <a16:creationId xmlns:a16="http://schemas.microsoft.com/office/drawing/2014/main" id="{D20E3B7F-17D2-44BC-93C7-EBD830E28F59}"/>
              </a:ext>
            </a:extLst>
          </p:cNvPr>
          <p:cNvPicPr>
            <a:picLocks noChangeAspect="1"/>
          </p:cNvPicPr>
          <p:nvPr/>
        </p:nvPicPr>
        <p:blipFill>
          <a:blip r:embed="rId20"/>
          <a:stretch>
            <a:fillRect/>
          </a:stretch>
        </p:blipFill>
        <p:spPr>
          <a:xfrm>
            <a:off x="17005382" y="28816610"/>
            <a:ext cx="4439380" cy="3674960"/>
          </a:xfrm>
          <a:prstGeom prst="rect">
            <a:avLst/>
          </a:prstGeom>
        </p:spPr>
      </p:pic>
      <p:sp>
        <p:nvSpPr>
          <p:cNvPr id="59" name="TextBox 58">
            <a:extLst>
              <a:ext uri="{FF2B5EF4-FFF2-40B4-BE49-F238E27FC236}">
                <a16:creationId xmlns:a16="http://schemas.microsoft.com/office/drawing/2014/main" id="{DAF39CE8-643B-4381-93DE-64DA5CFBB894}"/>
              </a:ext>
            </a:extLst>
          </p:cNvPr>
          <p:cNvSpPr txBox="1"/>
          <p:nvPr/>
        </p:nvSpPr>
        <p:spPr>
          <a:xfrm>
            <a:off x="3915604" y="37660449"/>
            <a:ext cx="9033480" cy="769441"/>
          </a:xfrm>
          <a:prstGeom prst="rect">
            <a:avLst/>
          </a:prstGeom>
          <a:noFill/>
        </p:spPr>
        <p:txBody>
          <a:bodyPr wrap="square" rtlCol="0">
            <a:spAutoFit/>
          </a:bodyPr>
          <a:lstStyle/>
          <a:p>
            <a:pPr marL="504000" indent="-360000">
              <a:buFont typeface="Arial" panose="020B0604020202020204" pitchFamily="34" charset="0"/>
              <a:buChar char="•"/>
            </a:pPr>
            <a:r>
              <a:rPr lang="en-US" altLang="ko-KR" sz="4400" b="1" dirty="0">
                <a:latin typeface="Times New Roman" panose="02020603050405020304" pitchFamily="18" charset="0"/>
                <a:cs typeface="Times New Roman" panose="02020603050405020304" pitchFamily="18" charset="0"/>
              </a:rPr>
              <a:t>Acknowledgement</a:t>
            </a:r>
            <a:endParaRPr lang="ko-KR" altLang="en-US" sz="4400" b="1" dirty="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3BD909DF-5787-4599-A123-9790D5FB32F2}"/>
              </a:ext>
            </a:extLst>
          </p:cNvPr>
          <p:cNvSpPr txBox="1"/>
          <p:nvPr/>
        </p:nvSpPr>
        <p:spPr>
          <a:xfrm>
            <a:off x="4413859" y="38478640"/>
            <a:ext cx="21945750" cy="1938992"/>
          </a:xfrm>
          <a:prstGeom prst="rect">
            <a:avLst/>
          </a:prstGeom>
          <a:noFill/>
        </p:spPr>
        <p:txBody>
          <a:bodyPr wrap="square" rtlCol="0" anchor="ctr">
            <a:spAutoFit/>
          </a:bodyPr>
          <a:lstStyle/>
          <a:p>
            <a:pPr marL="285750" indent="-285750" algn="just">
              <a:spcBef>
                <a:spcPts val="1200"/>
              </a:spcBef>
              <a:buFont typeface="Wingdings" panose="05000000000000000000" pitchFamily="2" charset="2"/>
              <a:buChar char="§"/>
            </a:pPr>
            <a:r>
              <a:rPr lang="en-US" altLang="ko-KR" sz="3000" dirty="0">
                <a:latin typeface="Times New Roman" panose="02020603050405020304" pitchFamily="18" charset="0"/>
                <a:cs typeface="Times New Roman" panose="02020603050405020304" pitchFamily="18" charset="0"/>
              </a:rPr>
              <a:t>This work was supported by Basic Science Research Program through the National Research Foundation of Korea (NRF) funded by the Ministry of Education (NRF-2018R1D1A1B07048145) and by BK21 PLUS program through the NRF funded by the Ministry of Education (No. F16SN26T2206) by the Korean Institute for Advancement of Technology (KIAT) grant funded by the South Korean government (MOTIE) (No. N0001883) and the chip fabrication and EDA tool were supported by the IC Design Education Center (IDEC).</a:t>
            </a:r>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TotalTime>
  <Words>426</Words>
  <Application>Microsoft Office PowerPoint</Application>
  <PresentationFormat>사용자 지정</PresentationFormat>
  <Paragraphs>41</Paragraphs>
  <Slides>1</Slides>
  <Notes>0</Notes>
  <HiddenSlides>0</HiddenSlides>
  <MMClips>0</MMClips>
  <ScaleCrop>false</ScaleCrop>
  <HeadingPairs>
    <vt:vector size="8" baseType="variant">
      <vt:variant>
        <vt:lpstr>사용한 글꼴</vt:lpstr>
      </vt:variant>
      <vt:variant>
        <vt:i4>7</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10" baseType="lpstr">
      <vt:lpstr>굴림</vt:lpstr>
      <vt:lpstr>Arial</vt:lpstr>
      <vt:lpstr>Calibri</vt:lpstr>
      <vt:lpstr>Calibri Light</vt:lpstr>
      <vt:lpstr>Cambria Math</vt:lpstr>
      <vt:lpstr>Times New Roman</vt:lpstr>
      <vt:lpstr>Wingdings</vt:lpstr>
      <vt:lpstr>Office 테마</vt:lpstr>
      <vt:lpstr>Equation</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LOCS</cp:lastModifiedBy>
  <cp:revision>18</cp:revision>
  <dcterms:created xsi:type="dcterms:W3CDTF">2018-03-08T06:02:33Z</dcterms:created>
  <dcterms:modified xsi:type="dcterms:W3CDTF">2020-04-24T08:02:53Z</dcterms:modified>
</cp:coreProperties>
</file>